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741" autoAdjust="0"/>
  </p:normalViewPr>
  <p:slideViewPr>
    <p:cSldViewPr snapToGrid="0" snapToObjects="1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5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-60166"/>
            <a:ext cx="12192000" cy="6858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400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6400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09600" y="285750"/>
            <a:ext cx="4876800" cy="2286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-AROE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609600" y="2724150"/>
            <a:ext cx="48768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b="1" dirty="0">
                <a:solidFill>
                  <a:srgbClr val="93C5FD"/>
                </a:solidFill>
                <a:latin typeface="Montserrat" pitchFamily="34" charset="0"/>
              </a:rPr>
              <a:t>MA5741: Object Oriented Programming </a:t>
            </a:r>
            <a:endParaRPr lang="en-US" sz="2250" dirty="0"/>
          </a:p>
        </p:txBody>
      </p:sp>
      <p:sp>
        <p:nvSpPr>
          <p:cNvPr id="13" name="Text 2"/>
          <p:cNvSpPr/>
          <p:nvPr/>
        </p:nvSpPr>
        <p:spPr>
          <a:xfrm>
            <a:off x="585469" y="4414102"/>
            <a:ext cx="5502275" cy="75939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Python-based system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leveraging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Object-Oriented Programming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principles to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inventory management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through advanced strategies:</a:t>
            </a:r>
            <a:endParaRPr lang="en-US" sz="1100" dirty="0"/>
          </a:p>
        </p:txBody>
      </p:sp>
      <p:sp>
        <p:nvSpPr>
          <p:cNvPr id="14" name="Text 3"/>
          <p:cNvSpPr/>
          <p:nvPr/>
        </p:nvSpPr>
        <p:spPr>
          <a:xfrm>
            <a:off x="676275" y="5101526"/>
            <a:ext cx="6688836" cy="3227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05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Order Quantity (EOQ)</a:t>
            </a:r>
            <a:endParaRPr lang="en-US" sz="1050" b="1" dirty="0"/>
          </a:p>
        </p:txBody>
      </p:sp>
      <p:sp>
        <p:nvSpPr>
          <p:cNvPr id="15" name="Text 4"/>
          <p:cNvSpPr/>
          <p:nvPr/>
        </p:nvSpPr>
        <p:spPr>
          <a:xfrm>
            <a:off x="676275" y="5441950"/>
            <a:ext cx="5574030" cy="3227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05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Programming (LP)</a:t>
            </a:r>
            <a:endParaRPr lang="en-US" sz="1050" b="1" dirty="0"/>
          </a:p>
        </p:txBody>
      </p:sp>
      <p:sp>
        <p:nvSpPr>
          <p:cNvPr id="16" name="Text 5"/>
          <p:cNvSpPr/>
          <p:nvPr/>
        </p:nvSpPr>
        <p:spPr>
          <a:xfrm>
            <a:off x="676275" y="5777286"/>
            <a:ext cx="5273675" cy="3471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05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Heuristic Algorithms</a:t>
            </a:r>
            <a:endParaRPr lang="en-US" sz="1050" b="1" dirty="0"/>
          </a:p>
        </p:txBody>
      </p:sp>
      <p:sp>
        <p:nvSpPr>
          <p:cNvPr id="17" name="Text 6"/>
          <p:cNvSpPr/>
          <p:nvPr/>
        </p:nvSpPr>
        <p:spPr>
          <a:xfrm>
            <a:off x="609600" y="61722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Date: November 8, 2025</a:t>
            </a:r>
            <a:endParaRPr lang="en-US" sz="1200" dirty="0"/>
          </a:p>
        </p:txBody>
      </p:sp>
      <p:sp>
        <p:nvSpPr>
          <p:cNvPr id="18" name="Text 7"/>
          <p:cNvSpPr/>
          <p:nvPr/>
        </p:nvSpPr>
        <p:spPr>
          <a:xfrm>
            <a:off x="631190" y="6534150"/>
            <a:ext cx="5966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 Optimization | Supply Chain Management | Automated Systems</a:t>
            </a:r>
            <a:endParaRPr lang="en-US" sz="10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5A416039-A896-B49C-5B6E-9FBBB7086809}"/>
              </a:ext>
            </a:extLst>
          </p:cNvPr>
          <p:cNvSpPr/>
          <p:nvPr/>
        </p:nvSpPr>
        <p:spPr>
          <a:xfrm>
            <a:off x="6360160" y="2197100"/>
            <a:ext cx="4876800" cy="1238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Python-based system leveraging Object-Oriented Programming principles to optimize inventory management through advanced strategies:</a:t>
            </a:r>
            <a:endParaRPr lang="en-US" sz="120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95CE881-9EDC-0705-FC44-9F779945EFFB}"/>
              </a:ext>
            </a:extLst>
          </p:cNvPr>
          <p:cNvSpPr/>
          <p:nvPr/>
        </p:nvSpPr>
        <p:spPr>
          <a:xfrm>
            <a:off x="599440" y="3011170"/>
            <a:ext cx="5364480" cy="9987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By,</a:t>
            </a:r>
          </a:p>
          <a:p>
            <a:pPr marL="0" indent="0">
              <a:lnSpc>
                <a:spcPts val="2438"/>
              </a:lnSpc>
              <a:buNone/>
            </a:pP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Aswini V J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[MA25M007] ,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Mehak Gupta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[MA25M016], </a:t>
            </a:r>
          </a:p>
          <a:p>
            <a:pPr marL="0" indent="0">
              <a:lnSpc>
                <a:spcPts val="2438"/>
              </a:lnSpc>
              <a:buNone/>
            </a:pP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Mousumi Sahoo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[MA25M017], </a:t>
            </a:r>
            <a:r>
              <a:rPr lang="en-US" sz="11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Nileema Mahato 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[MA25M018]</a:t>
            </a:r>
          </a:p>
        </p:txBody>
      </p:sp>
      <p:sp>
        <p:nvSpPr>
          <p:cNvPr id="3" name="Text 28">
            <a:extLst>
              <a:ext uri="{FF2B5EF4-FFF2-40B4-BE49-F238E27FC236}">
                <a16:creationId xmlns:a16="http://schemas.microsoft.com/office/drawing/2014/main" id="{FCEA357E-C125-4B35-C534-9FD47F0F63C3}"/>
              </a:ext>
            </a:extLst>
          </p:cNvPr>
          <p:cNvSpPr/>
          <p:nvPr/>
        </p:nvSpPr>
        <p:spPr>
          <a:xfrm>
            <a:off x="8001000" y="6604000"/>
            <a:ext cx="4892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(AROE) | Page 1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57350"/>
            <a:ext cx="3657600" cy="426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8595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1962150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829050"/>
            <a:ext cx="32004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4291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695825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962525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1657350"/>
            <a:ext cx="3657600" cy="426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8859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19621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2867025"/>
            <a:ext cx="11430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3095625"/>
            <a:ext cx="11430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3714750"/>
            <a:ext cx="320040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1657350"/>
            <a:ext cx="3657600" cy="426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0" y="1885950"/>
            <a:ext cx="457200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24875" y="1962150"/>
            <a:ext cx="17145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0" y="3752850"/>
            <a:ext cx="32004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4667250"/>
            <a:ext cx="3200400" cy="419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526732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0" y="5534025"/>
            <a:ext cx="1143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02772" y="274862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Mathematical Foundations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402772" y="770162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optimization models for inventory management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219200" y="1962149"/>
            <a:ext cx="2613660" cy="365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EOQ Model</a:t>
            </a:r>
            <a:endParaRPr lang="en-US" dirty="0"/>
          </a:p>
        </p:txBody>
      </p:sp>
      <p:sp>
        <p:nvSpPr>
          <p:cNvPr id="31" name="Text 3"/>
          <p:cNvSpPr/>
          <p:nvPr/>
        </p:nvSpPr>
        <p:spPr>
          <a:xfrm>
            <a:off x="609600" y="2495550"/>
            <a:ext cx="3840480" cy="565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EOQ formula:</a:t>
            </a:r>
            <a:endParaRPr lang="en-US" sz="1400" b="1" dirty="0"/>
          </a:p>
        </p:txBody>
      </p:sp>
      <p:sp>
        <p:nvSpPr>
          <p:cNvPr id="32" name="Text 4"/>
          <p:cNvSpPr/>
          <p:nvPr/>
        </p:nvSpPr>
        <p:spPr>
          <a:xfrm>
            <a:off x="289560" y="2940050"/>
            <a:ext cx="384048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Q* = √</a:t>
            </a:r>
            <a:r>
              <a:rPr lang="en-US" dirty="0">
                <a:solidFill>
                  <a:srgbClr val="93C5FD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(2DS/H)</a:t>
            </a:r>
            <a:endParaRPr lang="en-US" dirty="0"/>
          </a:p>
        </p:txBody>
      </p:sp>
      <p:sp>
        <p:nvSpPr>
          <p:cNvPr id="33" name="Text 5"/>
          <p:cNvSpPr/>
          <p:nvPr/>
        </p:nvSpPr>
        <p:spPr>
          <a:xfrm>
            <a:off x="609600" y="36258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function:</a:t>
            </a:r>
            <a:endParaRPr lang="en-US" sz="1600" b="1" dirty="0"/>
          </a:p>
        </p:txBody>
      </p:sp>
      <p:sp>
        <p:nvSpPr>
          <p:cNvPr id="34" name="Text 6"/>
          <p:cNvSpPr/>
          <p:nvPr/>
        </p:nvSpPr>
        <p:spPr>
          <a:xfrm>
            <a:off x="723900" y="3994150"/>
            <a:ext cx="384048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TC(Q) = DC + (D/Q)S + (Q/2)H</a:t>
            </a:r>
            <a:endParaRPr lang="en-US" sz="1600" dirty="0"/>
          </a:p>
        </p:txBody>
      </p:sp>
      <p:sp>
        <p:nvSpPr>
          <p:cNvPr id="35" name="Text 7"/>
          <p:cNvSpPr/>
          <p:nvPr/>
        </p:nvSpPr>
        <p:spPr>
          <a:xfrm>
            <a:off x="609600" y="44005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 = Annual demand</a:t>
            </a:r>
            <a:endParaRPr lang="en-US" sz="1400" dirty="0"/>
          </a:p>
        </p:txBody>
      </p:sp>
      <p:sp>
        <p:nvSpPr>
          <p:cNvPr id="36" name="Text 8"/>
          <p:cNvSpPr/>
          <p:nvPr/>
        </p:nvSpPr>
        <p:spPr>
          <a:xfrm>
            <a:off x="609600" y="46672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 = Ordering cost</a:t>
            </a:r>
            <a:endParaRPr lang="en-US" sz="1400" dirty="0"/>
          </a:p>
        </p:txBody>
      </p:sp>
      <p:sp>
        <p:nvSpPr>
          <p:cNvPr id="37" name="Text 9"/>
          <p:cNvSpPr/>
          <p:nvPr/>
        </p:nvSpPr>
        <p:spPr>
          <a:xfrm>
            <a:off x="609600" y="49339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 = Holding cost</a:t>
            </a:r>
            <a:endParaRPr lang="en-US" sz="1400" dirty="0"/>
          </a:p>
        </p:txBody>
      </p:sp>
      <p:sp>
        <p:nvSpPr>
          <p:cNvPr id="38" name="Text 10"/>
          <p:cNvSpPr/>
          <p:nvPr/>
        </p:nvSpPr>
        <p:spPr>
          <a:xfrm>
            <a:off x="5016500" y="1962150"/>
            <a:ext cx="29375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4ADE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Programming</a:t>
            </a:r>
            <a:endParaRPr lang="en-US" dirty="0"/>
          </a:p>
        </p:txBody>
      </p:sp>
      <p:sp>
        <p:nvSpPr>
          <p:cNvPr id="39" name="Text 11"/>
          <p:cNvSpPr/>
          <p:nvPr/>
        </p:nvSpPr>
        <p:spPr>
          <a:xfrm>
            <a:off x="4495800" y="2495550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Variables:</a:t>
            </a:r>
            <a:endParaRPr lang="en-US" sz="1600" b="1" dirty="0"/>
          </a:p>
        </p:txBody>
      </p:sp>
      <p:sp>
        <p:nvSpPr>
          <p:cNvPr id="40" name="Text 12"/>
          <p:cNvSpPr/>
          <p:nvPr/>
        </p:nvSpPr>
        <p:spPr>
          <a:xfrm>
            <a:off x="4343400" y="2863850"/>
            <a:ext cx="4069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</a:t>
            </a:r>
            <a:r>
              <a:rPr lang="en-US" sz="10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≥ 0: Order quantity</a:t>
            </a:r>
            <a:endParaRPr lang="en-US" sz="1400" dirty="0"/>
          </a:p>
        </p:txBody>
      </p:sp>
      <p:sp>
        <p:nvSpPr>
          <p:cNvPr id="41" name="Text 13"/>
          <p:cNvSpPr/>
          <p:nvPr/>
        </p:nvSpPr>
        <p:spPr>
          <a:xfrm>
            <a:off x="4343400" y="3092450"/>
            <a:ext cx="4069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</a:t>
            </a:r>
            <a:r>
              <a:rPr lang="en-US" sz="10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≥ 0: Shortage quantity</a:t>
            </a:r>
            <a:endParaRPr lang="en-US" sz="1400" dirty="0"/>
          </a:p>
        </p:txBody>
      </p:sp>
      <p:sp>
        <p:nvSpPr>
          <p:cNvPr id="42" name="Text 14"/>
          <p:cNvSpPr/>
          <p:nvPr/>
        </p:nvSpPr>
        <p:spPr>
          <a:xfrm>
            <a:off x="4495800" y="3371850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 function:</a:t>
            </a:r>
            <a:endParaRPr lang="en-US" sz="1600" dirty="0"/>
          </a:p>
        </p:txBody>
      </p:sp>
      <p:sp>
        <p:nvSpPr>
          <p:cNvPr id="43" name="Text 15"/>
          <p:cNvSpPr/>
          <p:nvPr/>
        </p:nvSpPr>
        <p:spPr>
          <a:xfrm>
            <a:off x="4394200" y="3790950"/>
            <a:ext cx="384048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min Z = Σ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i=1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(c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Q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+ h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Q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/2 + p·S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)</a:t>
            </a:r>
            <a:endParaRPr lang="en-US" dirty="0"/>
          </a:p>
        </p:txBody>
      </p:sp>
      <p:sp>
        <p:nvSpPr>
          <p:cNvPr id="44" name="Text 16"/>
          <p:cNvSpPr/>
          <p:nvPr/>
        </p:nvSpPr>
        <p:spPr>
          <a:xfrm>
            <a:off x="4495800" y="42481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Constraints:</a:t>
            </a:r>
            <a:endParaRPr lang="en-US" sz="1600" b="1" dirty="0"/>
          </a:p>
        </p:txBody>
      </p:sp>
      <p:sp>
        <p:nvSpPr>
          <p:cNvPr id="45" name="Text 17"/>
          <p:cNvSpPr/>
          <p:nvPr/>
        </p:nvSpPr>
        <p:spPr>
          <a:xfrm>
            <a:off x="4546600" y="4591050"/>
            <a:ext cx="40690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+ Q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+ A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≥ d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 18"/>
          <p:cNvSpPr/>
          <p:nvPr/>
        </p:nvSpPr>
        <p:spPr>
          <a:xfrm>
            <a:off x="4546600" y="4908550"/>
            <a:ext cx="33909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≤ K</a:t>
            </a:r>
            <a:r>
              <a:rPr lang="en-US" sz="105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7" name="Text 19"/>
          <p:cNvSpPr/>
          <p:nvPr/>
        </p:nvSpPr>
        <p:spPr>
          <a:xfrm>
            <a:off x="8991600" y="1962150"/>
            <a:ext cx="25374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FACC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Heuristic Strategy</a:t>
            </a:r>
            <a:endParaRPr lang="en-US" dirty="0"/>
          </a:p>
        </p:txBody>
      </p:sp>
      <p:sp>
        <p:nvSpPr>
          <p:cNvPr id="48" name="Text 20"/>
          <p:cNvSpPr/>
          <p:nvPr/>
        </p:nvSpPr>
        <p:spPr>
          <a:xfrm>
            <a:off x="8382000" y="2495550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stock formula:</a:t>
            </a:r>
            <a:endParaRPr lang="en-US" sz="1600" b="1" dirty="0"/>
          </a:p>
        </p:txBody>
      </p:sp>
      <p:sp>
        <p:nvSpPr>
          <p:cNvPr id="49" name="Text 21"/>
          <p:cNvSpPr/>
          <p:nvPr/>
        </p:nvSpPr>
        <p:spPr>
          <a:xfrm>
            <a:off x="8382000" y="2838450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20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SS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= α·d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endParaRPr lang="en-US" sz="2000" dirty="0"/>
          </a:p>
        </p:txBody>
      </p:sp>
      <p:sp>
        <p:nvSpPr>
          <p:cNvPr id="50" name="Text 22"/>
          <p:cNvSpPr/>
          <p:nvPr/>
        </p:nvSpPr>
        <p:spPr>
          <a:xfrm>
            <a:off x="8382000" y="34099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Reorder point:</a:t>
            </a:r>
            <a:endParaRPr lang="en-US" sz="1600" b="1" dirty="0"/>
          </a:p>
        </p:txBody>
      </p:sp>
      <p:sp>
        <p:nvSpPr>
          <p:cNvPr id="51" name="Text 23"/>
          <p:cNvSpPr/>
          <p:nvPr/>
        </p:nvSpPr>
        <p:spPr>
          <a:xfrm>
            <a:off x="8061960" y="3752850"/>
            <a:ext cx="38404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Trigger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= d</a:t>
            </a:r>
            <a:r>
              <a:rPr lang="en-US" sz="105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+ SS</a:t>
            </a:r>
            <a:r>
              <a:rPr lang="en-US" sz="105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= d</a:t>
            </a:r>
            <a:r>
              <a:rPr lang="en-US" sz="105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 </a:t>
            </a:r>
            <a:r>
              <a:rPr lang="en-US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(1+α)</a:t>
            </a:r>
            <a:endParaRPr lang="en-US" dirty="0"/>
          </a:p>
        </p:txBody>
      </p:sp>
      <p:sp>
        <p:nvSpPr>
          <p:cNvPr id="52" name="Text 24"/>
          <p:cNvSpPr/>
          <p:nvPr/>
        </p:nvSpPr>
        <p:spPr>
          <a:xfrm>
            <a:off x="8382000" y="43243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quantity:</a:t>
            </a:r>
            <a:endParaRPr lang="en-US" sz="1600" b="1" dirty="0"/>
          </a:p>
        </p:txBody>
      </p:sp>
      <p:sp>
        <p:nvSpPr>
          <p:cNvPr id="53" name="Text 25"/>
          <p:cNvSpPr/>
          <p:nvPr/>
        </p:nvSpPr>
        <p:spPr>
          <a:xfrm>
            <a:off x="8382000" y="4705350"/>
            <a:ext cx="32004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Q</a:t>
            </a:r>
            <a:r>
              <a:rPr lang="en-US" sz="105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= </a:t>
            </a:r>
            <a:r>
              <a:rPr lang="en-US" sz="1600" dirty="0">
                <a:solidFill>
                  <a:srgbClr val="FDE047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d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sz="1600" dirty="0">
                <a:solidFill>
                  <a:srgbClr val="FDE047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× 7 × W</a:t>
            </a:r>
            <a:r>
              <a:rPr lang="en-US" sz="16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if I</a:t>
            </a:r>
            <a:r>
              <a:rPr lang="en-US" sz="105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 &lt; Trigger</a:t>
            </a:r>
            <a:r>
              <a:rPr lang="en-US" sz="1100" dirty="0">
                <a:solidFill>
                  <a:srgbClr val="FFFFFF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i</a:t>
            </a:r>
            <a:endParaRPr lang="en-US" sz="1600" dirty="0"/>
          </a:p>
        </p:txBody>
      </p:sp>
      <p:sp>
        <p:nvSpPr>
          <p:cNvPr id="54" name="Text 26"/>
          <p:cNvSpPr/>
          <p:nvPr/>
        </p:nvSpPr>
        <p:spPr>
          <a:xfrm>
            <a:off x="8382000" y="52387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α = Safety factor</a:t>
            </a:r>
            <a:endParaRPr lang="en-US" sz="1600" dirty="0"/>
          </a:p>
        </p:txBody>
      </p:sp>
      <p:sp>
        <p:nvSpPr>
          <p:cNvPr id="55" name="Text 27"/>
          <p:cNvSpPr/>
          <p:nvPr/>
        </p:nvSpPr>
        <p:spPr>
          <a:xfrm>
            <a:off x="8382000" y="55054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 = Coverage weeks</a:t>
            </a:r>
            <a:endParaRPr lang="en-US" sz="1600" dirty="0"/>
          </a:p>
        </p:txBody>
      </p:sp>
      <p:sp>
        <p:nvSpPr>
          <p:cNvPr id="56" name="Text 28"/>
          <p:cNvSpPr/>
          <p:nvPr/>
        </p:nvSpPr>
        <p:spPr>
          <a:xfrm>
            <a:off x="8001000" y="6604000"/>
            <a:ext cx="4892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(AROE) | Page 2</a:t>
            </a:r>
            <a:endParaRPr 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2716E7-D121-A563-2D2A-973A58661942}"/>
              </a:ext>
            </a:extLst>
          </p:cNvPr>
          <p:cNvSpPr txBox="1"/>
          <p:nvPr/>
        </p:nvSpPr>
        <p:spPr>
          <a:xfrm>
            <a:off x="4458335" y="5149334"/>
            <a:ext cx="6445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solidFill>
                  <a:schemeClr val="bg1"/>
                </a:solidFill>
                <a:latin typeface="Montserrat" panose="00000500000000000000" pitchFamily="2" charset="0"/>
              </a:rPr>
              <a:t>Q</a:t>
            </a:r>
            <a:r>
              <a:rPr lang="en-IN" sz="1000" b="0" i="0" u="none" strike="noStrike" baseline="0" dirty="0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IN" sz="1600" b="0" i="0" u="none" strike="noStrike" baseline="0" dirty="0">
                <a:solidFill>
                  <a:schemeClr val="bg1"/>
                </a:solidFill>
                <a:latin typeface="Montserrat" panose="00000500000000000000" pitchFamily="2" charset="0"/>
              </a:rPr>
              <a:t>, S</a:t>
            </a:r>
            <a:r>
              <a:rPr lang="en-IN" sz="1000" b="0" i="0" u="none" strike="noStrike" baseline="0" dirty="0">
                <a:solidFill>
                  <a:schemeClr val="bg1"/>
                </a:solidFill>
                <a:latin typeface="Montserrat" panose="00000500000000000000" pitchFamily="2" charset="0"/>
              </a:rPr>
              <a:t>i </a:t>
            </a:r>
            <a:r>
              <a:rPr lang="en-IN" sz="1600" b="0" i="0" u="none" strike="noStrike" baseline="0" dirty="0">
                <a:solidFill>
                  <a:schemeClr val="bg1"/>
                </a:solidFill>
                <a:latin typeface="Montserrat" panose="00000500000000000000" pitchFamily="2" charset="0"/>
              </a:rPr>
              <a:t>≥ 0, ∀i</a:t>
            </a:r>
            <a:endParaRPr lang="en-IN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4" y="-92166"/>
            <a:ext cx="12295414" cy="72580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6" y="31727"/>
            <a:ext cx="9006274" cy="695316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470" y="329359"/>
            <a:ext cx="2529770" cy="143750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150" y="49693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470" y="1858439"/>
            <a:ext cx="2529770" cy="15715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7150" y="202601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470" y="3482838"/>
            <a:ext cx="2529770" cy="143750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7150" y="36668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1470" y="5014320"/>
            <a:ext cx="2529770" cy="17729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7150" y="5145130"/>
            <a:ext cx="381000" cy="381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29663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Oriented Design - </a:t>
            </a:r>
            <a:r>
              <a:rPr lang="en-US" sz="28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UML Class Diagram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10002450" y="554080"/>
            <a:ext cx="1348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2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Inheritance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9766230" y="899520"/>
            <a:ext cx="1797754" cy="612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Strategies inherit from </a:t>
            </a:r>
            <a:r>
              <a:rPr lang="en-US" sz="1050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RestockStrategy</a:t>
            </a: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
Establishes clear class hierarchy.</a:t>
            </a:r>
            <a:endParaRPr lang="en-US" sz="1050" dirty="0"/>
          </a:p>
        </p:txBody>
      </p:sp>
      <p:sp>
        <p:nvSpPr>
          <p:cNvPr id="26" name="Text 6"/>
          <p:cNvSpPr/>
          <p:nvPr/>
        </p:nvSpPr>
        <p:spPr>
          <a:xfrm>
            <a:off x="10002450" y="2083160"/>
            <a:ext cx="1748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Polymorphism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9766230" y="2428600"/>
            <a:ext cx="1797754" cy="612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strategies implement </a:t>
            </a:r>
            <a:r>
              <a:rPr lang="en-US" sz="1050" dirty="0">
                <a:solidFill>
                  <a:srgbClr val="86EFA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plan()</a:t>
            </a: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uniquely.
Runtime algorithm selection.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10002450" y="3724000"/>
            <a:ext cx="1691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Encapsulation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9766230" y="4069440"/>
            <a:ext cx="1797754" cy="612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E04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InventoryItem</a:t>
            </a: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class Encapsulates the attributes and methods of each items.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10002450" y="520228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200" b="1" dirty="0">
                <a:solidFill>
                  <a:srgbClr val="C084F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 Principles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9306773" y="5625825"/>
            <a:ext cx="2295947" cy="3060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Single Responsibility Principle</a:t>
            </a:r>
            <a:endParaRPr lang="en-US" sz="900" dirty="0"/>
          </a:p>
        </p:txBody>
      </p:sp>
      <p:sp>
        <p:nvSpPr>
          <p:cNvPr id="32" name="Text 12"/>
          <p:cNvSpPr/>
          <p:nvPr/>
        </p:nvSpPr>
        <p:spPr>
          <a:xfrm>
            <a:off x="9306773" y="5773145"/>
            <a:ext cx="2295947" cy="3060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Open/Closed Principle</a:t>
            </a:r>
            <a:endParaRPr lang="en-US" sz="900" dirty="0"/>
          </a:p>
        </p:txBody>
      </p:sp>
      <p:sp>
        <p:nvSpPr>
          <p:cNvPr id="33" name="Text 13"/>
          <p:cNvSpPr/>
          <p:nvPr/>
        </p:nvSpPr>
        <p:spPr>
          <a:xfrm>
            <a:off x="9306773" y="5935705"/>
            <a:ext cx="2295947" cy="3060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Dependency Inversion Principle</a:t>
            </a:r>
            <a:endParaRPr lang="en-US" sz="900" dirty="0"/>
          </a:p>
        </p:txBody>
      </p:sp>
      <p:sp>
        <p:nvSpPr>
          <p:cNvPr id="34" name="Text 14"/>
          <p:cNvSpPr/>
          <p:nvPr/>
        </p:nvSpPr>
        <p:spPr>
          <a:xfrm>
            <a:off x="8082643" y="6963048"/>
            <a:ext cx="4892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(AROE) | Page 3</a:t>
            </a: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3183B9-8FD4-4CFA-8076-3CD55610D06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-377"/>
          <a:stretch>
            <a:fillRect/>
          </a:stretch>
        </p:blipFill>
        <p:spPr>
          <a:xfrm>
            <a:off x="214424" y="677631"/>
            <a:ext cx="8868820" cy="6273082"/>
          </a:xfrm>
          <a:prstGeom prst="rect">
            <a:avLst/>
          </a:prstGeom>
        </p:spPr>
      </p:pic>
      <p:sp>
        <p:nvSpPr>
          <p:cNvPr id="13" name="Text 12">
            <a:extLst>
              <a:ext uri="{FF2B5EF4-FFF2-40B4-BE49-F238E27FC236}">
                <a16:creationId xmlns:a16="http://schemas.microsoft.com/office/drawing/2014/main" id="{31BB205A-8083-B29B-892E-542AB4D496B1}"/>
              </a:ext>
            </a:extLst>
          </p:cNvPr>
          <p:cNvSpPr/>
          <p:nvPr/>
        </p:nvSpPr>
        <p:spPr>
          <a:xfrm>
            <a:off x="9306773" y="6083025"/>
            <a:ext cx="2295947" cy="3060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Liskov Substitution Principle</a:t>
            </a:r>
            <a:endParaRPr lang="en-US" sz="9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718722A-EB69-1075-A07C-0DBEA0C697CB}"/>
              </a:ext>
            </a:extLst>
          </p:cNvPr>
          <p:cNvSpPr/>
          <p:nvPr/>
        </p:nvSpPr>
        <p:spPr>
          <a:xfrm>
            <a:off x="9306773" y="6255745"/>
            <a:ext cx="2295947" cy="3060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9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Interface Segregation Principle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73" y="1263343"/>
            <a:ext cx="3799444" cy="242697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4" y="1466434"/>
            <a:ext cx="128246" cy="15428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71" y="1752166"/>
            <a:ext cx="3543652" cy="179222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15" y="4052102"/>
            <a:ext cx="3824402" cy="239488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57599">
            <a:off x="408327" y="4764774"/>
            <a:ext cx="153995" cy="8629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7822">
            <a:off x="408104" y="5336418"/>
            <a:ext cx="153995" cy="86293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27228">
            <a:off x="407625" y="5908474"/>
            <a:ext cx="153995" cy="86293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239482" y="198663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and Performance Analysis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239482" y="655863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Comparative analysis of three strategies</a:t>
            </a:r>
            <a:endParaRPr lang="en-US" sz="1500" dirty="0"/>
          </a:p>
        </p:txBody>
      </p:sp>
      <p:sp>
        <p:nvSpPr>
          <p:cNvPr id="112" name="Text 85"/>
          <p:cNvSpPr/>
          <p:nvPr/>
        </p:nvSpPr>
        <p:spPr>
          <a:xfrm>
            <a:off x="774629" y="1412011"/>
            <a:ext cx="4081854" cy="2246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Total Cost Comparison</a:t>
            </a:r>
            <a:endParaRPr lang="en-US" sz="1500" dirty="0"/>
          </a:p>
        </p:txBody>
      </p:sp>
      <p:sp>
        <p:nvSpPr>
          <p:cNvPr id="113" name="Text 86"/>
          <p:cNvSpPr/>
          <p:nvPr/>
        </p:nvSpPr>
        <p:spPr>
          <a:xfrm>
            <a:off x="671915" y="4274095"/>
            <a:ext cx="3266078" cy="291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5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1500" dirty="0"/>
          </a:p>
        </p:txBody>
      </p:sp>
      <p:sp>
        <p:nvSpPr>
          <p:cNvPr id="114" name="Text 87"/>
          <p:cNvSpPr/>
          <p:nvPr/>
        </p:nvSpPr>
        <p:spPr>
          <a:xfrm>
            <a:off x="655405" y="4687287"/>
            <a:ext cx="3087278" cy="291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ADE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LP Strategy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achieved 100% service level with highest total cost (~53,500)</a:t>
            </a:r>
            <a:endParaRPr lang="en-US" sz="1100" dirty="0"/>
          </a:p>
        </p:txBody>
      </p:sp>
      <p:sp>
        <p:nvSpPr>
          <p:cNvPr id="115" name="Text 88"/>
          <p:cNvSpPr/>
          <p:nvPr/>
        </p:nvSpPr>
        <p:spPr>
          <a:xfrm>
            <a:off x="655405" y="5258787"/>
            <a:ext cx="3087278" cy="291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EOQ Strategy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balanced cost (~50,500) and performance (98.16% service level)</a:t>
            </a:r>
            <a:endParaRPr lang="en-US" sz="1100" dirty="0"/>
          </a:p>
        </p:txBody>
      </p:sp>
      <p:sp>
        <p:nvSpPr>
          <p:cNvPr id="116" name="Text 89"/>
          <p:cNvSpPr/>
          <p:nvPr/>
        </p:nvSpPr>
        <p:spPr>
          <a:xfrm>
            <a:off x="655405" y="5830287"/>
            <a:ext cx="3087278" cy="291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ACC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Heuristic Strategy</a:t>
            </a:r>
            <a:r>
              <a:rPr lang="en-US" sz="11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minimized cost (~42,000) at expense of lowest service level (91.01%)</a:t>
            </a:r>
            <a:endParaRPr lang="en-US" sz="1100" dirty="0"/>
          </a:p>
        </p:txBody>
      </p:sp>
      <p:sp>
        <p:nvSpPr>
          <p:cNvPr id="117" name="Text 90"/>
          <p:cNvSpPr/>
          <p:nvPr/>
        </p:nvSpPr>
        <p:spPr>
          <a:xfrm>
            <a:off x="8044543" y="6654095"/>
            <a:ext cx="4195463" cy="1408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(AROE) | Page 4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32DFE-261A-83CF-CFCE-91F9A7D68D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6602" y="1230097"/>
            <a:ext cx="7885994" cy="5257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54150"/>
            <a:ext cx="3657600" cy="3695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655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2542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0543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625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1465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1454150"/>
            <a:ext cx="3657600" cy="3695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6065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22542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28257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33972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1454150"/>
            <a:ext cx="3657600" cy="3695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160655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581650"/>
            <a:ext cx="11430000" cy="762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5734050"/>
            <a:ext cx="304949" cy="4572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263977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Conclusions and Future Directions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381000" y="759277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93C5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achievements, current limitations, and roadmap for enhancements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219200" y="1682750"/>
            <a:ext cx="31089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Achievements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876300" y="2216150"/>
            <a:ext cx="2933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 implementation of OOP principles (encapsulation, inheritance, polymorphism)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876300" y="3016250"/>
            <a:ext cx="2933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Applied strategy pattern for flexible algorithm selection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876300" y="3587750"/>
            <a:ext cx="2933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adherence to SOLID principles ensuring maintainability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876300" y="4108450"/>
            <a:ext cx="2933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insights: LP provides optimal results with higher computational cost on a well  constrained setup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5105400" y="1682750"/>
            <a:ext cx="27317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8717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Limitations</a:t>
            </a:r>
            <a:endParaRPr lang="en-US" sz="1800" dirty="0"/>
          </a:p>
        </p:txBody>
      </p:sp>
      <p:sp>
        <p:nvSpPr>
          <p:cNvPr id="32" name="Text 8"/>
          <p:cNvSpPr/>
          <p:nvPr/>
        </p:nvSpPr>
        <p:spPr>
          <a:xfrm>
            <a:off x="4762500" y="2216150"/>
            <a:ext cx="2933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demand modeling without seasonality or trend patterns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4762500" y="2787650"/>
            <a:ext cx="2933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warehouse implementation lacks multi-echelon support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4762500" y="3359150"/>
            <a:ext cx="2933700" cy="1123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LP strategy in our AROE system is not constrained realistically considering confounding variables like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seasonal stocks, version improved products.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8991600" y="1682750"/>
            <a:ext cx="2457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Directions</a:t>
            </a:r>
            <a:endParaRPr lang="en-US" sz="1800" dirty="0"/>
          </a:p>
        </p:txBody>
      </p:sp>
      <p:sp>
        <p:nvSpPr>
          <p:cNvPr id="37" name="Text 13"/>
          <p:cNvSpPr/>
          <p:nvPr/>
        </p:nvSpPr>
        <p:spPr>
          <a:xfrm>
            <a:off x="8382000" y="22161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6EFA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Short-term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8382000" y="2444750"/>
            <a:ext cx="320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RL strategies, advanced demand forecasting, and enhanced testing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8382000" y="29400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6EFA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Mid-term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8382000" y="3168650"/>
            <a:ext cx="320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multi-echelon support, robust optimization, and interactive GUI</a:t>
            </a:r>
            <a:endParaRPr lang="en-US" sz="1050" dirty="0"/>
          </a:p>
        </p:txBody>
      </p:sp>
      <p:sp>
        <p:nvSpPr>
          <p:cNvPr id="41" name="Text 17"/>
          <p:cNvSpPr/>
          <p:nvPr/>
        </p:nvSpPr>
        <p:spPr>
          <a:xfrm>
            <a:off x="8382000" y="3663950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86EFA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Long-term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8382000" y="3892550"/>
            <a:ext cx="320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database integration, microservices architecture</a:t>
            </a:r>
            <a:endParaRPr lang="en-US" sz="1050" dirty="0"/>
          </a:p>
        </p:txBody>
      </p:sp>
      <p:sp>
        <p:nvSpPr>
          <p:cNvPr id="43" name="Text 19"/>
          <p:cNvSpPr/>
          <p:nvPr/>
        </p:nvSpPr>
        <p:spPr>
          <a:xfrm>
            <a:off x="990749" y="5734050"/>
            <a:ext cx="106678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D1D5D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demonstrates how OOP principles can transform complex mathematical optimization into elegant, maintainable software architecture—bridging the gap between theory and industrial applications.</a:t>
            </a:r>
            <a:endParaRPr lang="en-US" sz="1400" dirty="0"/>
          </a:p>
        </p:txBody>
      </p:sp>
      <p:sp>
        <p:nvSpPr>
          <p:cNvPr id="44" name="Text 20"/>
          <p:cNvSpPr/>
          <p:nvPr/>
        </p:nvSpPr>
        <p:spPr>
          <a:xfrm>
            <a:off x="8028215" y="6428920"/>
            <a:ext cx="4892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Restocking Optimization Engine (AROE) | Page 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605</Words>
  <Application>Microsoft Office PowerPoint</Application>
  <PresentationFormat>Widescreen</PresentationFormat>
  <Paragraphs>91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Courier New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Vedhanayaghi VJ</cp:lastModifiedBy>
  <cp:revision>5</cp:revision>
  <dcterms:created xsi:type="dcterms:W3CDTF">2025-11-07T20:15:28Z</dcterms:created>
  <dcterms:modified xsi:type="dcterms:W3CDTF">2025-11-08T10:30:33Z</dcterms:modified>
</cp:coreProperties>
</file>